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A3"/>
    <a:srgbClr val="013CBF"/>
    <a:srgbClr val="E20443"/>
    <a:srgbClr val="000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2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1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43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5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07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59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8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34F5-BDE2-4375-B83B-F49841317258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83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rgeyMezentsev/osl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50"/>
            <a:ext cx="12192000" cy="6883564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5065" y="2062311"/>
            <a:ext cx="8399617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54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Осциллограф с выводом данных на дисплей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5559" y="5309734"/>
            <a:ext cx="559012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Докладчик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Мезенцев Сергей Олегович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 курса ДПО</a:t>
            </a:r>
          </a:p>
          <a:p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«Программирование современных логистических устройств»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946255"/>
              </p:ext>
            </p:extLst>
          </p:nvPr>
        </p:nvGraphicFramePr>
        <p:xfrm>
          <a:off x="1122098" y="775137"/>
          <a:ext cx="1949173" cy="88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93125" imgH="404520" progId="CorelDraw.Graphic.22">
                  <p:embed/>
                </p:oleObj>
              </mc:Choice>
              <mc:Fallback>
                <p:oleObj name="CorelDRAW" r:id="rId4" imgW="893125" imgH="404520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2098" y="775137"/>
                        <a:ext cx="1949173" cy="882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2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713006"/>
              </p:ext>
            </p:extLst>
          </p:nvPr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F099DE-78D9-8C23-071B-57C9BFB8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661" y="3048137"/>
            <a:ext cx="2668678" cy="2668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D27A8-2B46-DC27-D606-B57CA77FB135}"/>
              </a:ext>
            </a:extLst>
          </p:cNvPr>
          <p:cNvSpPr txBox="1"/>
          <p:nvPr/>
        </p:nvSpPr>
        <p:spPr>
          <a:xfrm>
            <a:off x="2468282" y="1504298"/>
            <a:ext cx="7255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8B938-348C-5A74-9CFF-0CF01211C1E9}"/>
              </a:ext>
            </a:extLst>
          </p:cNvPr>
          <p:cNvSpPr txBox="1"/>
          <p:nvPr/>
        </p:nvSpPr>
        <p:spPr>
          <a:xfrm>
            <a:off x="5124823" y="5716815"/>
            <a:ext cx="194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Ссылка на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18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60039"/>
              </p:ext>
            </p:extLst>
          </p:nvPr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712601F-0914-A27B-2A14-E1A29E51DEED}"/>
              </a:ext>
            </a:extLst>
          </p:cNvPr>
          <p:cNvSpPr txBox="1"/>
          <p:nvPr/>
        </p:nvSpPr>
        <p:spPr>
          <a:xfrm>
            <a:off x="418352" y="2040179"/>
            <a:ext cx="62633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макета осциллографа, обладающего следующими функциями: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графика напряжения в реальном времени;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изменения развёрток по напряжению и по времени;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меню выбора дополнительных отслеживаемых параметров;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Перестройка триггера;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принимать двухполярное напряжение.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6DABEAC-D1D7-B373-74E4-B5467786E598}"/>
              </a:ext>
            </a:extLst>
          </p:cNvPr>
          <p:cNvSpPr txBox="1">
            <a:spLocks/>
          </p:cNvSpPr>
          <p:nvPr/>
        </p:nvSpPr>
        <p:spPr>
          <a:xfrm>
            <a:off x="2687725" y="914829"/>
            <a:ext cx="6378582" cy="6420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36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A32B1-6573-8F14-5E66-9A6B558170BA}"/>
              </a:ext>
            </a:extLst>
          </p:cNvPr>
          <p:cNvSpPr txBox="1"/>
          <p:nvPr/>
        </p:nvSpPr>
        <p:spPr>
          <a:xfrm>
            <a:off x="8169294" y="5679958"/>
            <a:ext cx="273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подобного осциллографа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(FNIRSI DSO 150 )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C9073A-1C19-7582-714B-01162687C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197" y="1851802"/>
            <a:ext cx="2492744" cy="3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6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271EF-1937-1BA5-20AF-24134B6FED88}"/>
              </a:ext>
            </a:extLst>
          </p:cNvPr>
          <p:cNvSpPr txBox="1">
            <a:spLocks/>
          </p:cNvSpPr>
          <p:nvPr/>
        </p:nvSpPr>
        <p:spPr>
          <a:xfrm>
            <a:off x="1374588" y="858840"/>
            <a:ext cx="8878069" cy="952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проекта</a:t>
            </a:r>
          </a:p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ПОДСОЕДИНЕНИЕ ПЕРИФЕРИИ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318468-8BB9-F138-0AE5-0094E9232AC7}"/>
              </a:ext>
            </a:extLst>
          </p:cNvPr>
          <p:cNvSpPr txBox="1"/>
          <p:nvPr/>
        </p:nvSpPr>
        <p:spPr>
          <a:xfrm>
            <a:off x="689614" y="1930400"/>
            <a:ext cx="4717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данном этапе производилась сборка всей периферии проекта и конфигурация аппаратных блоков МК, ответственных за внешние устройства.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4B7EF-E3DE-8CDE-B798-6E5D815913A4}"/>
              </a:ext>
            </a:extLst>
          </p:cNvPr>
          <p:cNvSpPr txBox="1"/>
          <p:nvPr/>
        </p:nvSpPr>
        <p:spPr>
          <a:xfrm>
            <a:off x="6710011" y="2713318"/>
            <a:ext cx="51248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соединены: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МК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STM32F401CCU6 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Pill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энкодер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(+ таймер)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две кнопки (+ внешние прерывания)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дисплей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ST7735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 аппаратный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мост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USB-UART 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аппаратный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7C4AE5-459A-B6A6-39CD-20E277D0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50950" y="2414460"/>
            <a:ext cx="2893695" cy="5172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88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2E291-56C4-C3CA-FBA6-41937EE7715D}"/>
              </a:ext>
            </a:extLst>
          </p:cNvPr>
          <p:cNvSpPr txBox="1">
            <a:spLocks/>
          </p:cNvSpPr>
          <p:nvPr/>
        </p:nvSpPr>
        <p:spPr>
          <a:xfrm>
            <a:off x="1374588" y="858840"/>
            <a:ext cx="8878069" cy="952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проекта</a:t>
            </a:r>
          </a:p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– Вывод на экран сетки и развёртки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E13C-38F1-A60B-D678-86F5515DC9D8}"/>
              </a:ext>
            </a:extLst>
          </p:cNvPr>
          <p:cNvSpPr txBox="1"/>
          <p:nvPr/>
        </p:nvSpPr>
        <p:spPr>
          <a:xfrm>
            <a:off x="424329" y="2054429"/>
            <a:ext cx="5516283" cy="4223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данном разделе были сформированы функции для отрисовки стеки для графика, а также вывода на экран начальных изображений параметров сетки и осциллографа. К таким параметрам относятся: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Цена деления одной клетки по вертикали в вольтах / милливольтах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Цена деления клетки по горизонтали в (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милли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/ микро- ) секундах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Значение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предделителя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входного сигнала(“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Att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”)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Окна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“RUN / STOP”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80728-B276-B1D3-24D3-DD6BFD2B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89" y="2271134"/>
            <a:ext cx="4495912" cy="3585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061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F280-2222-334B-8BA6-34060F92A4CF}"/>
              </a:ext>
            </a:extLst>
          </p:cNvPr>
          <p:cNvSpPr txBox="1">
            <a:spLocks/>
          </p:cNvSpPr>
          <p:nvPr/>
        </p:nvSpPr>
        <p:spPr>
          <a:xfrm>
            <a:off x="1656965" y="858839"/>
            <a:ext cx="8878069" cy="952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проекта</a:t>
            </a:r>
          </a:p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– Вывод меню доп. параметров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92090-C2FB-0356-ED3E-D766AB621129}"/>
              </a:ext>
            </a:extLst>
          </p:cNvPr>
          <p:cNvSpPr txBox="1"/>
          <p:nvPr/>
        </p:nvSpPr>
        <p:spPr>
          <a:xfrm>
            <a:off x="854636" y="1980630"/>
            <a:ext cx="40520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данной части было разработано меню, где можно выбрать дополнительные параметры о сигнале, которые будут рассчитываться и отображаться на экране. Для возможности перехода на данное меню был написан обработчик прерывания для ещё одной кнопки.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61D07-6C8A-DA12-DD09-415C1256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57" y="4526501"/>
            <a:ext cx="2574370" cy="2029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97AD44-A748-6D7D-21D3-91D5F5EC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082" y="4515506"/>
            <a:ext cx="2648304" cy="2032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981815-8D41-0061-995C-9F7EC065B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524" y="2200685"/>
            <a:ext cx="2400840" cy="1964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393B479-8549-80CC-B936-A42E0119856B}"/>
              </a:ext>
            </a:extLst>
          </p:cNvPr>
          <p:cNvSpPr/>
          <p:nvPr/>
        </p:nvSpPr>
        <p:spPr>
          <a:xfrm>
            <a:off x="4050927" y="5169647"/>
            <a:ext cx="1027953" cy="693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изогнутая 9">
            <a:extLst>
              <a:ext uri="{FF2B5EF4-FFF2-40B4-BE49-F238E27FC236}">
                <a16:creationId xmlns:a16="http://schemas.microsoft.com/office/drawing/2014/main" id="{D1BB2B85-6595-18DC-075D-1BAF951A52C8}"/>
              </a:ext>
            </a:extLst>
          </p:cNvPr>
          <p:cNvSpPr/>
          <p:nvPr/>
        </p:nvSpPr>
        <p:spPr>
          <a:xfrm rot="16200000" flipV="1">
            <a:off x="8735149" y="4031870"/>
            <a:ext cx="1467653" cy="213211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1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DDA40-1DAC-639B-049B-005FD3968A65}"/>
              </a:ext>
            </a:extLst>
          </p:cNvPr>
          <p:cNvSpPr txBox="1">
            <a:spLocks/>
          </p:cNvSpPr>
          <p:nvPr/>
        </p:nvSpPr>
        <p:spPr>
          <a:xfrm>
            <a:off x="1157189" y="858839"/>
            <a:ext cx="9877622" cy="952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проекта</a:t>
            </a:r>
          </a:p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– разработка блока отображения графиков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F0DCD-CC49-D6BB-0FBE-FB53C24C574D}"/>
              </a:ext>
            </a:extLst>
          </p:cNvPr>
          <p:cNvSpPr txBox="1"/>
          <p:nvPr/>
        </p:nvSpPr>
        <p:spPr>
          <a:xfrm>
            <a:off x="836706" y="2581132"/>
            <a:ext cx="43568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разработки функций отображения графиков нужно выделить отдельный таймер, который будет работать в режиме прямого счёта, и по переполнению которого будут вызываться функции, нужные для обновления графиков. Путём задания периода обновления можно задать частоту обновления кадров во всём осциллографе. При выбранных настройках обеспечивается обновления кадров с частотой 10 Гц.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BEF6AF-1047-08ED-6571-CBA078F9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63" y="2495698"/>
            <a:ext cx="4064784" cy="3430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1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EEF6B-B98E-1052-84C4-462EB29D689E}"/>
              </a:ext>
            </a:extLst>
          </p:cNvPr>
          <p:cNvSpPr txBox="1">
            <a:spLocks/>
          </p:cNvSpPr>
          <p:nvPr/>
        </p:nvSpPr>
        <p:spPr>
          <a:xfrm>
            <a:off x="841559" y="839137"/>
            <a:ext cx="10508882" cy="952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проекта</a:t>
            </a:r>
          </a:p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– Конфигурация периферии для работы с АЦП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B2189-CA29-3B0C-F838-9EFB85F6DDC6}"/>
              </a:ext>
            </a:extLst>
          </p:cNvPr>
          <p:cNvSpPr txBox="1"/>
          <p:nvPr/>
        </p:nvSpPr>
        <p:spPr>
          <a:xfrm>
            <a:off x="908423" y="2126920"/>
            <a:ext cx="39982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работы с АЦП необходимо сконфигурировать не только сам АЦП, но и таймер, отвечающий за период, с которым АЦП будет снимать значения. Он также будет работать в режиме прямого счёта и с прерыванием по переполнению будет заносится значения сигнала с АЦП в массив. Важно, что АЦП будет запущен в режиме непрерывного преобразования, что сделает возможным взятие значения из регистра АЦП в любой момент времени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3C2E1C-3BFE-9E12-9BCB-15075D4D2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805" y="2475565"/>
            <a:ext cx="2912294" cy="288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20324-AD8C-A2C5-0192-BED87F1AFF0D}"/>
              </a:ext>
            </a:extLst>
          </p:cNvPr>
          <p:cNvSpPr txBox="1"/>
          <p:nvPr/>
        </p:nvSpPr>
        <p:spPr>
          <a:xfrm>
            <a:off x="7602071" y="5649531"/>
            <a:ext cx="194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 терминала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16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774967" imgH="470848" progId="CorelDraw.Graphic.22">
                  <p:embed/>
                </p:oleObj>
              </mc:Choice>
              <mc:Fallback>
                <p:oleObj name="CorelDRAW" r:id="rId4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CC000A-93B0-0B5B-E897-FDE582810934}"/>
              </a:ext>
            </a:extLst>
          </p:cNvPr>
          <p:cNvSpPr txBox="1"/>
          <p:nvPr/>
        </p:nvSpPr>
        <p:spPr>
          <a:xfrm>
            <a:off x="2584845" y="858839"/>
            <a:ext cx="7255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МАКЕТА</a:t>
            </a:r>
          </a:p>
        </p:txBody>
      </p:sp>
      <p:pic>
        <p:nvPicPr>
          <p:cNvPr id="4" name="demanstration">
            <a:hlinkClick r:id="" action="ppaction://media"/>
            <a:extLst>
              <a:ext uri="{FF2B5EF4-FFF2-40B4-BE49-F238E27FC236}">
                <a16:creationId xmlns:a16="http://schemas.microsoft.com/office/drawing/2014/main" id="{40371B22-8B5C-B90F-D454-5B49E70F2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7003" y="1463523"/>
            <a:ext cx="2891118" cy="513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90313" y="254712"/>
          <a:ext cx="11244500" cy="60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8774967" imgH="470848" progId="CorelDraw.Graphic.22">
                  <p:embed/>
                </p:oleObj>
              </mc:Choice>
              <mc:Fallback>
                <p:oleObj name="CorelDRAW" r:id="rId2" imgW="8774967" imgH="470848" progId="CorelDraw.Graphic.22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0313" y="254712"/>
                        <a:ext cx="11244500" cy="60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79F376F-E823-EC15-DC1A-8D3A1650FA90}"/>
              </a:ext>
            </a:extLst>
          </p:cNvPr>
          <p:cNvSpPr txBox="1"/>
          <p:nvPr/>
        </p:nvSpPr>
        <p:spPr>
          <a:xfrm>
            <a:off x="2584845" y="858839"/>
            <a:ext cx="7255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ru-RU" sz="2800" b="1" cap="all" dirty="0">
                <a:solidFill>
                  <a:srgbClr val="013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9D558-15DF-09B2-FFB8-A31D509BC121}"/>
              </a:ext>
            </a:extLst>
          </p:cNvPr>
          <p:cNvSpPr txBox="1"/>
          <p:nvPr/>
        </p:nvSpPr>
        <p:spPr>
          <a:xfrm>
            <a:off x="3164562" y="1633056"/>
            <a:ext cx="6096000" cy="25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работы над проектом удалось реализовать следующие функции для работы осциллографа: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Корректное отображение графиков в реальном времени (без измерения внешнего напряжения).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Корректная работа меню для добавления дополнительной информации об оцифрованном сигнале.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Начальная конфигурация блока оцифровки и его проверка.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A2818-5B36-5B48-B01B-28AE77372C77}"/>
              </a:ext>
            </a:extLst>
          </p:cNvPr>
          <p:cNvSpPr txBox="1"/>
          <p:nvPr/>
        </p:nvSpPr>
        <p:spPr>
          <a:xfrm>
            <a:off x="2256138" y="4456955"/>
            <a:ext cx="7912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 работы находится на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https://github.com/SergeyMezentsev/oslic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478</Words>
  <Application>Microsoft Office PowerPoint</Application>
  <PresentationFormat>Широкоэкранный</PresentationFormat>
  <Paragraphs>49</Paragraphs>
  <Slides>10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Times New Roman</vt:lpstr>
      <vt:lpstr>Office Theme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Мезенцев Сергей Олегович</cp:lastModifiedBy>
  <cp:revision>115</cp:revision>
  <dcterms:created xsi:type="dcterms:W3CDTF">2019-05-31T06:38:44Z</dcterms:created>
  <dcterms:modified xsi:type="dcterms:W3CDTF">2024-06-18T18:38:39Z</dcterms:modified>
</cp:coreProperties>
</file>